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F757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24" y="-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pPr/>
              <a:t>2/18/2023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5225547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3E5C77-55F8-4677-A96C-E6D3F554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9A064EF-ADDA-4943-8F87-A7469D799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6B0D493-D1E7-4358-95E9-B5B80A49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pPr/>
              <a:t>2/18/2023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6E98326-3276-4B9E-960F-10C6677B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D4C3AC2-288D-4FEE-BF80-0EAEDDFA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886645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3333C6A-5417-40BD-BF7A-94058322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43BCB45-B343-46F6-9718-AA0D68CE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FBDA2A4-FD34-4E17-908F-4367B1E6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pPr/>
              <a:t>2/18/2023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3B87AE3-776D-451D-AA52-C06B7472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AA0C4D5-BE1E-4D6A-9196-E0F9E42B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6087192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pPr/>
              <a:t>2/18/2023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9468757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pPr/>
              <a:t>2/18/2023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4271250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pPr/>
              <a:t>2/18/2023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1132918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pPr/>
              <a:t>2/18/2023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538675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pPr/>
              <a:t>2/18/2023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955748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pPr/>
              <a:t>2/18/2023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164204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pPr/>
              <a:t>2/18/2023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1481265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pPr/>
              <a:t>2/18/2023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188011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11EAACC7-3B3F-47D1-959A-EF58926E955E}" type="datetimeFigureOut">
              <a:rPr lang="en-US" smtClean="0"/>
              <a:pPr/>
              <a:t>2/18/2023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312CC964-A50B-4C29-B4E4-2C30BB34CC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2576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90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6C3A1BB-02E1-426D-A890-18DD6BCB77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226" y="1225976"/>
            <a:ext cx="11906774" cy="5632024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12832F2E-030F-4C94-8C96-3C3BC5623CCB}"/>
              </a:ext>
            </a:extLst>
          </p:cNvPr>
          <p:cNvSpPr txBox="1">
            <a:spLocks/>
          </p:cNvSpPr>
          <p:nvPr/>
        </p:nvSpPr>
        <p:spPr>
          <a:xfrm>
            <a:off x="0" y="254645"/>
            <a:ext cx="11808059" cy="39021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dirty="0"/>
              <a:t>администрация </a:t>
            </a:r>
            <a:r>
              <a:rPr lang="ru-RU" sz="5400" dirty="0" err="1"/>
              <a:t>боровичского</a:t>
            </a:r>
            <a:r>
              <a:rPr lang="ru-RU" sz="5400" dirty="0"/>
              <a:t> муниципального района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478C9535-BBA5-4358-9C1E-A69CBEA7AEC1}"/>
              </a:ext>
            </a:extLst>
          </p:cNvPr>
          <p:cNvSpPr/>
          <p:nvPr/>
        </p:nvSpPr>
        <p:spPr>
          <a:xfrm>
            <a:off x="7660059" y="5697286"/>
            <a:ext cx="4420998" cy="99467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Докладчик 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Главный специалист комитета образования </a:t>
            </a:r>
          </a:p>
          <a:p>
            <a:pPr algn="ctr"/>
            <a:r>
              <a:rPr lang="ru-RU" b="1" dirty="0" err="1">
                <a:solidFill>
                  <a:schemeClr val="tx1"/>
                </a:solidFill>
              </a:rPr>
              <a:t>Булина</a:t>
            </a:r>
            <a:r>
              <a:rPr lang="ru-RU" b="1" dirty="0">
                <a:solidFill>
                  <a:schemeClr val="tx1"/>
                </a:solidFill>
              </a:rPr>
              <a:t> Елена Анатольевна</a:t>
            </a:r>
          </a:p>
        </p:txBody>
      </p:sp>
    </p:spTree>
    <p:extLst>
      <p:ext uri="{BB962C8B-B14F-4D97-AF65-F5344CB8AC3E}">
        <p14:creationId xmlns:p14="http://schemas.microsoft.com/office/powerpoint/2010/main" xmlns="" val="191949380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4743A5-D5D7-4553-B265-F3E124748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332" y="457901"/>
            <a:ext cx="9906000" cy="1382156"/>
          </a:xfrm>
        </p:spPr>
        <p:txBody>
          <a:bodyPr/>
          <a:lstStyle/>
          <a:p>
            <a:pPr algn="ctr"/>
            <a:r>
              <a:rPr lang="ru-RU" dirty="0"/>
              <a:t>Численность педагогических работников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0CD5C89-20CE-441C-B25C-0D2189A611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/>
              <a:t>В Боровичском муниципальном районе функционируют 14 общеобразовательных учреждений, 2 учреждения дополнительного образования. В этих учреждениях работают </a:t>
            </a:r>
          </a:p>
          <a:p>
            <a:pPr marL="0" indent="0" algn="ctr">
              <a:buNone/>
            </a:pPr>
            <a:r>
              <a:rPr lang="ru-RU" sz="2800" b="1" dirty="0"/>
              <a:t>706 педагогических работников, из них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F2AB7BA1-4B6C-4BCC-9637-BD8D662223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50799985"/>
              </p:ext>
            </p:extLst>
          </p:nvPr>
        </p:nvGraphicFramePr>
        <p:xfrm>
          <a:off x="1797691" y="3873925"/>
          <a:ext cx="8596617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5539">
                  <a:extLst>
                    <a:ext uri="{9D8B030D-6E8A-4147-A177-3AD203B41FA5}">
                      <a16:colId xmlns:a16="http://schemas.microsoft.com/office/drawing/2014/main" xmlns="" val="3210697480"/>
                    </a:ext>
                  </a:extLst>
                </a:gridCol>
                <a:gridCol w="2865539">
                  <a:extLst>
                    <a:ext uri="{9D8B030D-6E8A-4147-A177-3AD203B41FA5}">
                      <a16:colId xmlns:a16="http://schemas.microsoft.com/office/drawing/2014/main" xmlns="" val="1222435145"/>
                    </a:ext>
                  </a:extLst>
                </a:gridCol>
                <a:gridCol w="2865539">
                  <a:extLst>
                    <a:ext uri="{9D8B030D-6E8A-4147-A177-3AD203B41FA5}">
                      <a16:colId xmlns:a16="http://schemas.microsoft.com/office/drawing/2014/main" xmlns="" val="248145662"/>
                    </a:ext>
                  </a:extLst>
                </a:gridCol>
              </a:tblGrid>
              <a:tr h="413605">
                <a:tc>
                  <a:txBody>
                    <a:bodyPr/>
                    <a:lstStyle/>
                    <a:p>
                      <a:r>
                        <a:rPr lang="ru-RU" sz="2400" b="0" dirty="0">
                          <a:solidFill>
                            <a:schemeClr val="tx1"/>
                          </a:solidFill>
                        </a:rPr>
                        <a:t>моложе 25 лет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dirty="0">
                          <a:solidFill>
                            <a:schemeClr val="tx1"/>
                          </a:solidFill>
                        </a:rPr>
                        <a:t>41 чел. 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dirty="0">
                          <a:solidFill>
                            <a:schemeClr val="tx1"/>
                          </a:solidFill>
                        </a:rPr>
                        <a:t>6%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90543773"/>
                  </a:ext>
                </a:extLst>
              </a:tr>
              <a:tr h="413605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26 - 34 года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108 чел.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21%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81772543"/>
                  </a:ext>
                </a:extLst>
              </a:tr>
              <a:tr h="413605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35 – 54 года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360 чел.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51%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04400837"/>
                  </a:ext>
                </a:extLst>
              </a:tr>
              <a:tr h="413605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55 лет и старше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197 </a:t>
                      </a:r>
                      <a:r>
                        <a:rPr lang="ru-RU" sz="2400">
                          <a:solidFill>
                            <a:schemeClr val="tx1"/>
                          </a:solidFill>
                        </a:rPr>
                        <a:t>чел.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28%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74928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033458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49FD47-BAFF-4D70-8977-B604A9793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Средняя заработная плата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0BDE84E-0E00-48C9-9C6E-2DFA3B095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521283"/>
            <a:ext cx="9906000" cy="4024424"/>
          </a:xfrm>
        </p:spPr>
        <p:txBody>
          <a:bodyPr/>
          <a:lstStyle/>
          <a:p>
            <a:r>
              <a:rPr lang="ru-RU" sz="2800" dirty="0"/>
              <a:t>Средняя заработная плата начинающего воспитателя в детском саду составляет: </a:t>
            </a:r>
            <a:r>
              <a:rPr lang="ru-RU" sz="2800" b="1" dirty="0"/>
              <a:t>30 000 </a:t>
            </a:r>
            <a:r>
              <a:rPr lang="ru-RU" sz="2800" dirty="0"/>
              <a:t>руб.</a:t>
            </a:r>
          </a:p>
          <a:p>
            <a:r>
              <a:rPr lang="ru-RU" sz="2800" dirty="0"/>
              <a:t>Средняя заработная плата начинающего учителя в школе с классным руководством (</a:t>
            </a:r>
            <a:r>
              <a:rPr lang="ru-RU" sz="2800" b="1" dirty="0"/>
              <a:t>5 000 </a:t>
            </a:r>
            <a:r>
              <a:rPr lang="ru-RU" sz="2800" dirty="0"/>
              <a:t>руб.) составляет: </a:t>
            </a:r>
            <a:r>
              <a:rPr lang="ru-RU" sz="2800" b="1" dirty="0"/>
              <a:t>35 000 </a:t>
            </a:r>
            <a:r>
              <a:rPr lang="ru-RU" sz="2800" dirty="0"/>
              <a:t>руб.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6521300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520E4A-CA3B-4C6D-89F4-4216F4A45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Меры социальной поддержки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1236C25-6CE6-42A4-A38E-D25DE9B54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606881"/>
            <a:ext cx="10467363" cy="4315045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3000" b="1" dirty="0"/>
              <a:t>Разработана муниципальная программа «Привлечение педагогических кадров в сферу образования Боровичского муниципального района», в которой отражены меры социальной поддержки:</a:t>
            </a:r>
          </a:p>
          <a:p>
            <a:pPr marL="0" indent="0" algn="ctr">
              <a:buNone/>
            </a:pPr>
            <a:r>
              <a:rPr lang="ru-RU" sz="2600" b="1" dirty="0"/>
              <a:t>Выплата муниципальной стипендии</a:t>
            </a:r>
          </a:p>
          <a:p>
            <a:pPr marL="0" indent="0">
              <a:buNone/>
            </a:pPr>
            <a:r>
              <a:rPr lang="ru-RU" sz="2600" dirty="0"/>
              <a:t>1. Условием выплаты стипендии является заключение Студентом целевого договора об обучении с Муниципальным Учреждением</a:t>
            </a:r>
          </a:p>
          <a:p>
            <a:pPr marL="0" indent="0">
              <a:buNone/>
            </a:pPr>
            <a:r>
              <a:rPr lang="ru-RU" sz="2600" dirty="0"/>
              <a:t>2. Стипендия выплачивается после зачисления в учреждение СПО или ВПО ежемесячно, с 1 сентября по 31 августа, на протяжении всего времени обучения</a:t>
            </a:r>
          </a:p>
          <a:p>
            <a:pPr marL="0" indent="0">
              <a:buNone/>
            </a:pPr>
            <a:r>
              <a:rPr lang="ru-RU" sz="2600" dirty="0"/>
              <a:t>3. Стипендия выплачивается из бюджетных средств Боровичского муниципального района путем предоставления Муниципальному Учреждению, средств субсидии на иные цели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3209148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29E8F95-53C0-460B-ADB1-A98040375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Размер стипендии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B2E517D-8D2D-497D-A9C6-CEA8AAFE1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3000" b="1" dirty="0"/>
              <a:t>Размер стипендии зависит от успеваемости Студента во время обучения (по результатам сессии каждого семестра)</a:t>
            </a:r>
          </a:p>
          <a:p>
            <a:r>
              <a:rPr lang="ru-RU" sz="2800" dirty="0"/>
              <a:t>при наличии только оценок «отлично» размер стипендии составляет </a:t>
            </a:r>
            <a:r>
              <a:rPr lang="ru-RU" sz="2800" b="1" dirty="0"/>
              <a:t>10000 </a:t>
            </a:r>
            <a:r>
              <a:rPr lang="ru-RU" sz="2800" dirty="0"/>
              <a:t>(десять тысяч) рублей</a:t>
            </a:r>
          </a:p>
          <a:p>
            <a:r>
              <a:rPr lang="ru-RU" sz="2800" dirty="0"/>
              <a:t>при наличии одной и более оценок «хорошо» размер стипендии составляет </a:t>
            </a:r>
            <a:r>
              <a:rPr lang="ru-RU" sz="2800" b="1" dirty="0"/>
              <a:t>8000</a:t>
            </a:r>
            <a:r>
              <a:rPr lang="ru-RU" sz="2800" dirty="0"/>
              <a:t> (восемь тысяч) рублей</a:t>
            </a:r>
          </a:p>
          <a:p>
            <a:r>
              <a:rPr lang="ru-RU" sz="2800" dirty="0"/>
              <a:t>при наличии одной оценки «удовлетворительно» размер стипендии составляет </a:t>
            </a:r>
            <a:r>
              <a:rPr lang="ru-RU" sz="2800" b="1" dirty="0"/>
              <a:t>6000</a:t>
            </a:r>
            <a:r>
              <a:rPr lang="ru-RU" sz="2800" dirty="0"/>
              <a:t> (шесть тысяч) рублей</a:t>
            </a:r>
          </a:p>
          <a:p>
            <a:r>
              <a:rPr lang="ru-RU" sz="2800" dirty="0"/>
              <a:t>при наличии двух и более оценок «удовлетворительно» размер стипендии составляет </a:t>
            </a:r>
            <a:r>
              <a:rPr lang="ru-RU" sz="2800" b="1" dirty="0"/>
              <a:t>5000</a:t>
            </a:r>
            <a:r>
              <a:rPr lang="ru-RU" sz="2800" dirty="0"/>
              <a:t> (пять тысяч) рублей</a:t>
            </a:r>
          </a:p>
          <a:p>
            <a:r>
              <a:rPr lang="ru-RU" sz="2800" dirty="0"/>
              <a:t>в течение первого семестра обучения и до подведения итогов промежуточной аттестации данного семестра, размер стипендии составляет </a:t>
            </a:r>
            <a:r>
              <a:rPr lang="ru-RU" sz="2800" b="1" dirty="0"/>
              <a:t>10000</a:t>
            </a:r>
            <a:r>
              <a:rPr lang="ru-RU" sz="2800" dirty="0"/>
              <a:t> рублей ежемесячно</a:t>
            </a:r>
          </a:p>
          <a:p>
            <a:r>
              <a:rPr lang="ru-RU" sz="2800" dirty="0"/>
              <a:t>в случае неисполнения Студентом обязательств договора о целевом обучении по трудоустройству в общеобразовательное учреждение, осуществлению трудовой функции в нем в течение 5 лет, обязан возместить в полном объеме расходы, связанные с выплатой стипендии.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0846735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C98CAD-827A-4771-B8E7-AF1A1CF21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Меры социальной поддержки молодых специалистов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1527C4E-F9A4-4BC4-9427-F0DCD203A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3000" b="1" dirty="0"/>
              <a:t>Муниципальные меры</a:t>
            </a:r>
          </a:p>
          <a:p>
            <a:r>
              <a:rPr lang="ru-RU" dirty="0"/>
              <a:t> </a:t>
            </a:r>
            <a:r>
              <a:rPr lang="ru-RU" sz="2800" dirty="0"/>
              <a:t>Компенсация аренды съемного жилья в размере </a:t>
            </a:r>
            <a:r>
              <a:rPr lang="ru-RU" sz="2800" b="1" dirty="0"/>
              <a:t>5 000 </a:t>
            </a:r>
            <a:r>
              <a:rPr lang="ru-RU" sz="2800" dirty="0"/>
              <a:t>руб.</a:t>
            </a:r>
          </a:p>
          <a:p>
            <a:pPr marL="0" indent="0" algn="ctr">
              <a:buNone/>
            </a:pPr>
            <a:r>
              <a:rPr lang="ru-RU" sz="3000" b="1" dirty="0"/>
              <a:t>Региональные меры в соответствии с областным законом №119 от 01.06.2022г. «О дополнительных мерах социальной поддержки молодых специалистов системы образования Новгородской области, осуществляющих трудовую деятельность на территории Новгородской области»</a:t>
            </a:r>
          </a:p>
          <a:p>
            <a:r>
              <a:rPr lang="ru-RU" sz="2800" dirty="0"/>
              <a:t>Ежемесячная выплата в размере </a:t>
            </a:r>
            <a:r>
              <a:rPr lang="ru-RU" sz="2800" b="1" dirty="0"/>
              <a:t>10 000 </a:t>
            </a:r>
            <a:r>
              <a:rPr lang="ru-RU" sz="2800" dirty="0"/>
              <a:t>руб. в течении 3 лет со дня заключения трудового договора</a:t>
            </a:r>
          </a:p>
          <a:p>
            <a:r>
              <a:rPr lang="ru-RU" sz="2800" dirty="0"/>
              <a:t>Работа в ОУ, расположенных в сельских населенных пунктах, компенсация стоимости проезда от места жительства до места работы и обратно автомобильным (автобус) транспортом общего пользования (не более 600 руб. в день) в течении 3 лет со дня заключения трудового договора</a:t>
            </a:r>
          </a:p>
          <a:p>
            <a:r>
              <a:rPr lang="ru-RU" sz="2800" dirty="0"/>
              <a:t>Работа в ОУ, расположенных в сельских населенных пунктах, компенсация стоимости топлива (бензин, дизель, газ) автомобильного транспорта, находящегося в личной собственности молодого специалиста, проезда от места жительства до места работы и обратно в размере 5 руб. за километр пути (не более 600 руб. в день) в течении 3 лет со дня заключения трудового договора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2156972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AngleLinesVTI">
  <a:themeElements>
    <a:clrScheme name="AnalogousFromRegularSeed_2SEEDS">
      <a:dk1>
        <a:srgbClr val="000000"/>
      </a:dk1>
      <a:lt1>
        <a:srgbClr val="FFFFFF"/>
      </a:lt1>
      <a:dk2>
        <a:srgbClr val="3D2229"/>
      </a:dk2>
      <a:lt2>
        <a:srgbClr val="E2E5E8"/>
      </a:lt2>
      <a:accent1>
        <a:srgbClr val="D56A17"/>
      </a:accent1>
      <a:accent2>
        <a:srgbClr val="E72D29"/>
      </a:accent2>
      <a:accent3>
        <a:srgbClr val="B8A221"/>
      </a:accent3>
      <a:accent4>
        <a:srgbClr val="14B4A3"/>
      </a:accent4>
      <a:accent5>
        <a:srgbClr val="29ADE7"/>
      </a:accent5>
      <a:accent6>
        <a:srgbClr val="174CD5"/>
      </a:accent6>
      <a:hlink>
        <a:srgbClr val="3F87BF"/>
      </a:hlink>
      <a:folHlink>
        <a:srgbClr val="7F7F7F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ngleLinesVTI" id="{BC1FC193-C72F-4761-9899-1105EDF6BAE8}" vid="{64612625-F022-44B7-B9FA-9D26DEDBDC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521</Words>
  <Application>Microsoft Office PowerPoint</Application>
  <PresentationFormat>Произвольный</PresentationFormat>
  <Paragraphs>43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AngleLinesVTI</vt:lpstr>
      <vt:lpstr>Слайд 1</vt:lpstr>
      <vt:lpstr>Численность педагогических работников</vt:lpstr>
      <vt:lpstr>Средняя заработная плата </vt:lpstr>
      <vt:lpstr>Меры социальной поддержки </vt:lpstr>
      <vt:lpstr>Размер стипендии </vt:lpstr>
      <vt:lpstr>Меры социальной поддержки молодых специалистов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администрация боровичского муниципального района</dc:title>
  <dc:creator>Тимофей Коломоец</dc:creator>
  <cp:lastModifiedBy>школа</cp:lastModifiedBy>
  <cp:revision>15</cp:revision>
  <dcterms:created xsi:type="dcterms:W3CDTF">2023-02-12T11:41:45Z</dcterms:created>
  <dcterms:modified xsi:type="dcterms:W3CDTF">2023-02-18T07:35:23Z</dcterms:modified>
</cp:coreProperties>
</file>